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0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a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a-E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a-E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632D49B1-05DE-453D-85C4-98D805603299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0565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85D553-5596-4A98-8AC3-8EA5CD902599}" type="slidenum">
              <a:rPr lang="ca-ES"/>
              <a:pPr/>
              <a:t>1</a:t>
            </a:fld>
            <a:endParaRPr lang="ca-E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553122-C8A2-47F8-9A70-0E02D20BAFEE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359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140E6B-EADD-4132-889D-0982FCEDCF25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727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4638" y="1604963"/>
            <a:ext cx="2055812" cy="45196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5038" cy="45196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859F00-7C62-4C2D-8C45-B9D3DC2919C9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493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7250" cy="358775"/>
          </a:xfrm>
        </p:spPr>
        <p:txBody>
          <a:bodyPr/>
          <a:lstStyle>
            <a:lvl1pPr>
              <a:defRPr/>
            </a:lvl1pPr>
          </a:lstStyle>
          <a:p>
            <a:fld id="{78C5050B-1A54-41FF-808B-53E55F163873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59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259A3F-3C5A-463D-965E-B7824473AF0C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57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A8BB27-87A8-4871-95E8-097543BCDDF9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90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1F78D-675F-4559-91F3-D59DB0DFC677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659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C64106-8756-4AA2-B9BD-1DA2DDC6C21F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03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29677C-C840-4FAD-9857-43C365BAD0CC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034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D3E03A-CD16-43F1-A70F-14D312844160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543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A5E1FB-9A84-4F21-BF6A-994FFD653087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428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6F24D3-8486-400B-9890-2F943EC34C8D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86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60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ca-ES"/>
              <a:t>18/04/12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47A7E770-2803-4C6A-B8E3-27468394D206}" type="slidenum">
              <a:rPr lang="ca-ES"/>
              <a:pPr/>
              <a:t>‹Nº›</a:t>
            </a:fld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0638"/>
            <a:ext cx="23812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700" y="741363"/>
            <a:ext cx="9144000" cy="1587"/>
          </a:xfrm>
          <a:prstGeom prst="line">
            <a:avLst/>
          </a:prstGeom>
          <a:noFill/>
          <a:ln w="936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latin typeface="+mn-l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859338" y="84138"/>
            <a:ext cx="4141787" cy="608012"/>
          </a:xfrm>
          <a:prstGeom prst="rect">
            <a:avLst/>
          </a:prstGeom>
          <a:solidFill>
            <a:srgbClr val="F7964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2400" dirty="0" err="1">
                <a:solidFill>
                  <a:srgbClr val="000000"/>
                </a:solidFill>
                <a:latin typeface="+mn-lt"/>
                <a:cs typeface="Arial Unicode MS" charset="0"/>
              </a:rPr>
              <a:t>Sobreinfección</a:t>
            </a:r>
            <a:r>
              <a:rPr lang="ca-ES" sz="2400" dirty="0">
                <a:solidFill>
                  <a:srgbClr val="000000"/>
                </a:solidFill>
                <a:latin typeface="+mn-lt"/>
                <a:cs typeface="Arial Unicode MS" charset="0"/>
              </a:rPr>
              <a:t> en EPOC</a:t>
            </a:r>
            <a:endParaRPr lang="ca-ES" sz="24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92113" y="1412875"/>
            <a:ext cx="8229600" cy="1588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latin typeface="+mn-lt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2863" y="919163"/>
            <a:ext cx="1000125" cy="304800"/>
          </a:xfrm>
          <a:prstGeom prst="homePlate">
            <a:avLst>
              <a:gd name="adj" fmla="val 82031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ETIO-PATOGENIA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42900" y="5883275"/>
            <a:ext cx="8229600" cy="1588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latin typeface="+mn-lt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57188" y="3501008"/>
            <a:ext cx="8301037" cy="1588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latin typeface="+mn-lt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53118" y="4353198"/>
            <a:ext cx="935559" cy="4922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100" dirty="0">
                <a:solidFill>
                  <a:srgbClr val="000000"/>
                </a:solidFill>
                <a:latin typeface="+mn-lt"/>
              </a:rPr>
              <a:t>2-4 </a:t>
            </a:r>
            <a:r>
              <a:rPr lang="ca-ES" sz="1100" dirty="0" err="1">
                <a:solidFill>
                  <a:srgbClr val="000000"/>
                </a:solidFill>
                <a:latin typeface="+mn-lt"/>
              </a:rPr>
              <a:t>inh</a:t>
            </a:r>
            <a:r>
              <a:rPr lang="ca-ES" sz="1100" dirty="0">
                <a:solidFill>
                  <a:srgbClr val="000000"/>
                </a:solidFill>
                <a:latin typeface="+mn-lt"/>
              </a:rPr>
              <a:t>/4-6h</a:t>
            </a:r>
            <a:endParaRPr lang="es-ES" sz="11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3673475"/>
            <a:ext cx="539750" cy="1165901"/>
          </a:xfrm>
          <a:prstGeom prst="homePlate">
            <a:avLst>
              <a:gd name="adj" fmla="val 2500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TRATA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MIENTO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1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5995988"/>
            <a:ext cx="1371600" cy="304800"/>
          </a:xfrm>
          <a:prstGeom prst="homePlate">
            <a:avLst>
              <a:gd name="adj" fmla="val 11250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0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RECOMENDACIONES</a:t>
            </a:r>
            <a:endParaRPr lang="es-ES" sz="10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42863" y="1449388"/>
            <a:ext cx="1071562" cy="1431925"/>
          </a:xfrm>
          <a:prstGeom prst="homePlate">
            <a:avLst>
              <a:gd name="adj" fmla="val 2500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SIGNOS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       /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SÍNTOMAS 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82613" y="3705225"/>
            <a:ext cx="857250" cy="434975"/>
          </a:xfrm>
          <a:prstGeom prst="homePlate">
            <a:avLst>
              <a:gd name="adj" fmla="val 4927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FÁRMACO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582613" y="4330427"/>
            <a:ext cx="857250" cy="466725"/>
          </a:xfrm>
          <a:prstGeom prst="homePlate">
            <a:avLst>
              <a:gd name="adj" fmla="val 45918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DOSIS Y PAUTA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4978945"/>
            <a:ext cx="539750" cy="754311"/>
          </a:xfrm>
          <a:prstGeom prst="homePlate">
            <a:avLst>
              <a:gd name="adj" fmla="val 2500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TRATA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MIENTO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2 </a:t>
            </a:r>
            <a:endParaRPr lang="es-ES" sz="800" b="1" dirty="0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582613" y="4978946"/>
            <a:ext cx="857250" cy="322262"/>
          </a:xfrm>
          <a:prstGeom prst="homePlate">
            <a:avLst>
              <a:gd name="adj" fmla="val 66503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FÁRMACO</a:t>
            </a:r>
            <a:endParaRPr lang="es-ES" sz="800" b="1" dirty="0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582613" y="5400675"/>
            <a:ext cx="857250" cy="360363"/>
          </a:xfrm>
          <a:prstGeom prst="homePlate">
            <a:avLst>
              <a:gd name="adj" fmla="val 59471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DOSIS Y PAUTA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28625" y="4939580"/>
            <a:ext cx="8229600" cy="1588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latin typeface="+mn-lt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260475" y="857250"/>
            <a:ext cx="7169150" cy="428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EPOC: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obstrucción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crónica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y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poco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reversible del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flujo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aéreo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.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Asociado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habitualmente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al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tabaco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Sus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exacerbaciones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suelen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deberse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en la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mayoría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de casos a </a:t>
            </a:r>
            <a:r>
              <a:rPr lang="ca-ES" sz="1400" dirty="0" err="1">
                <a:solidFill>
                  <a:srgbClr val="000000"/>
                </a:solidFill>
                <a:cs typeface="Arial Unicode MS" charset="0"/>
              </a:rPr>
              <a:t>sobreinfección</a:t>
            </a:r>
            <a:r>
              <a:rPr lang="ca-ES" sz="1400" dirty="0">
                <a:solidFill>
                  <a:srgbClr val="000000"/>
                </a:solidFill>
                <a:cs typeface="Arial Unicode MS" charset="0"/>
              </a:rPr>
              <a:t> bacteriana.</a:t>
            </a:r>
            <a:endParaRPr lang="ca-ES" sz="14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6480175"/>
            <a:ext cx="1371600" cy="304800"/>
          </a:xfrm>
          <a:prstGeom prst="homePlate">
            <a:avLst>
              <a:gd name="adj" fmla="val 112500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Recurso Derivación 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7938" y="2954338"/>
            <a:ext cx="1071562" cy="465137"/>
          </a:xfrm>
          <a:prstGeom prst="homePlate">
            <a:avLst>
              <a:gd name="adj" fmla="val 57594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CONCLUSIÓN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DIAGNÓSTICA</a:t>
            </a:r>
            <a:endParaRPr lang="es-ES" sz="800" b="1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216932" y="3878610"/>
            <a:ext cx="1795228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400" dirty="0" err="1" smtClean="0">
                <a:solidFill>
                  <a:srgbClr val="000000"/>
                </a:solidFill>
                <a:latin typeface="+mn-lt"/>
              </a:rPr>
              <a:t>Tto</a:t>
            </a:r>
            <a:r>
              <a:rPr lang="ca-ES" sz="1400" dirty="0" smtClean="0">
                <a:solidFill>
                  <a:srgbClr val="000000"/>
                </a:solidFill>
                <a:latin typeface="+mn-lt"/>
              </a:rPr>
              <a:t> de </a:t>
            </a:r>
            <a:r>
              <a:rPr lang="ca-ES" sz="1400" dirty="0" err="1" smtClean="0">
                <a:solidFill>
                  <a:srgbClr val="000000"/>
                </a:solidFill>
                <a:latin typeface="+mn-lt"/>
              </a:rPr>
              <a:t>leve</a:t>
            </a:r>
            <a:endParaRPr lang="ca-ES" sz="1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400" dirty="0" smtClean="0">
                <a:solidFill>
                  <a:srgbClr val="000000"/>
                </a:solidFill>
                <a:latin typeface="+mn-lt"/>
              </a:rPr>
              <a:t>+ Prednisona</a:t>
            </a:r>
            <a:endParaRPr lang="es-ES" sz="14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216932" y="4353198"/>
            <a:ext cx="1795228" cy="4922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900" dirty="0">
                <a:solidFill>
                  <a:srgbClr val="000000"/>
                </a:solidFill>
                <a:latin typeface="+mn-lt"/>
              </a:rPr>
              <a:t>40mg/</a:t>
            </a:r>
            <a:r>
              <a:rPr lang="ca-ES" sz="900" dirty="0" err="1">
                <a:solidFill>
                  <a:srgbClr val="000000"/>
                </a:solidFill>
                <a:latin typeface="+mn-lt"/>
              </a:rPr>
              <a:t>día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 </a:t>
            </a:r>
            <a:endParaRPr lang="ca-ES" sz="900" dirty="0" smtClean="0">
              <a:solidFill>
                <a:srgbClr val="000000"/>
              </a:solidFill>
              <a:latin typeface="+mn-lt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900" dirty="0" smtClean="0">
                <a:solidFill>
                  <a:srgbClr val="000000"/>
                </a:solidFill>
                <a:latin typeface="+mn-lt"/>
              </a:rPr>
              <a:t>10 </a:t>
            </a:r>
            <a:r>
              <a:rPr lang="ca-ES" sz="900" dirty="0" err="1">
                <a:solidFill>
                  <a:srgbClr val="000000"/>
                </a:solidFill>
                <a:latin typeface="+mn-lt"/>
              </a:rPr>
              <a:t>días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 (dosis </a:t>
            </a:r>
            <a:r>
              <a:rPr lang="ca-ES" sz="900" dirty="0" err="1">
                <a:solidFill>
                  <a:srgbClr val="000000"/>
                </a:solidFill>
                <a:latin typeface="+mn-lt"/>
              </a:rPr>
              <a:t>descendentes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) </a:t>
            </a:r>
            <a:endParaRPr lang="ca-ES" sz="900" dirty="0" smtClean="0">
              <a:solidFill>
                <a:srgbClr val="000000"/>
              </a:solidFill>
              <a:latin typeface="+mn-lt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900" dirty="0" smtClean="0">
                <a:solidFill>
                  <a:srgbClr val="000000"/>
                </a:solidFill>
                <a:latin typeface="+mn-lt"/>
              </a:rPr>
              <a:t>o 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4-5 </a:t>
            </a:r>
            <a:r>
              <a:rPr lang="ca-ES" sz="900" dirty="0" err="1">
                <a:solidFill>
                  <a:srgbClr val="000000"/>
                </a:solidFill>
                <a:latin typeface="+mn-lt"/>
              </a:rPr>
              <a:t>días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ca-ES" sz="900" dirty="0" err="1" smtClean="0">
                <a:solidFill>
                  <a:srgbClr val="000000"/>
                </a:solidFill>
                <a:latin typeface="+mn-lt"/>
              </a:rPr>
              <a:t>consuspensión</a:t>
            </a:r>
            <a:r>
              <a:rPr lang="ca-ES" sz="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a-ES" sz="900" dirty="0">
                <a:solidFill>
                  <a:srgbClr val="000000"/>
                </a:solidFill>
                <a:latin typeface="+mn-lt"/>
              </a:rPr>
              <a:t>brusca)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s-ES" sz="9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2253119" y="3878610"/>
            <a:ext cx="929036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200" dirty="0" smtClean="0">
                <a:solidFill>
                  <a:srgbClr val="000000"/>
                </a:solidFill>
                <a:latin typeface="+mn-lt"/>
              </a:rPr>
              <a:t>Salbutamol</a:t>
            </a:r>
            <a:endParaRPr lang="es-ES" sz="12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1260475" y="2165350"/>
            <a:ext cx="1921679" cy="96329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892175" algn="l"/>
              </a:tabLst>
            </a:pPr>
            <a:r>
              <a:rPr lang="ca-ES" sz="1200" dirty="0" smtClean="0">
                <a:solidFill>
                  <a:srgbClr val="000000"/>
                </a:solidFill>
                <a:cs typeface="Arial Unicode MS" charset="0"/>
              </a:rPr>
              <a:t>-</a:t>
            </a:r>
            <a:r>
              <a:rPr lang="ca-ES" sz="1200" dirty="0" err="1" smtClean="0">
                <a:solidFill>
                  <a:srgbClr val="000000"/>
                </a:solidFill>
                <a:cs typeface="Arial Unicode MS" charset="0"/>
              </a:rPr>
              <a:t>Leve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: </a:t>
            </a:r>
            <a:r>
              <a:rPr lang="ca-ES" sz="1200" dirty="0" smtClean="0">
                <a:solidFill>
                  <a:srgbClr val="000000"/>
                </a:solidFill>
                <a:cs typeface="Arial Unicode MS" charset="0"/>
              </a:rPr>
              <a:t>		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≥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80%</a:t>
            </a:r>
          </a:p>
          <a:p>
            <a:pPr>
              <a:lnSpc>
                <a:spcPct val="100000"/>
              </a:lnSpc>
            </a:pP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-Moderada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: 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	50-79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%</a:t>
            </a:r>
          </a:p>
          <a:p>
            <a:pPr>
              <a:lnSpc>
                <a:spcPct val="100000"/>
              </a:lnSpc>
              <a:tabLst>
                <a:tab pos="892175" algn="l"/>
              </a:tabLst>
            </a:pP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-</a:t>
            </a:r>
            <a:r>
              <a:rPr lang="ca-ES" sz="1200" dirty="0" err="1" smtClean="0">
                <a:solidFill>
                  <a:srgbClr val="000000"/>
                </a:solidFill>
                <a:cs typeface="Times New Roman" pitchFamily="16" charset="0"/>
              </a:rPr>
              <a:t>Grave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: 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		30-49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%</a:t>
            </a:r>
          </a:p>
          <a:p>
            <a:pPr>
              <a:lnSpc>
                <a:spcPct val="100000"/>
              </a:lnSpc>
              <a:tabLst>
                <a:tab pos="723900" algn="l"/>
                <a:tab pos="892175" algn="l"/>
              </a:tabLst>
            </a:pP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-</a:t>
            </a:r>
            <a:r>
              <a:rPr lang="ca-ES" sz="1200" dirty="0" err="1" smtClean="0">
                <a:solidFill>
                  <a:srgbClr val="000000"/>
                </a:solidFill>
                <a:cs typeface="Times New Roman" pitchFamily="16" charset="0"/>
              </a:rPr>
              <a:t>Muy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grave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: 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	&lt;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30%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253119" y="6391910"/>
            <a:ext cx="5703257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s-ES" sz="1400" dirty="0" smtClean="0">
                <a:solidFill>
                  <a:srgbClr val="000000"/>
                </a:solidFill>
                <a:latin typeface="+mn-lt"/>
                <a:ea typeface="Lucida Sans Unicode" charset="0"/>
                <a:cs typeface="Lucida Sans Unicode" charset="0"/>
              </a:rPr>
              <a:t>Control en 24-48 h por MC</a:t>
            </a:r>
            <a:endParaRPr lang="es-ES" sz="14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267744" y="5940425"/>
            <a:ext cx="5688632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ca-ES" sz="1400" dirty="0" err="1">
                <a:solidFill>
                  <a:srgbClr val="000000"/>
                </a:solidFill>
                <a:latin typeface="+mn-lt"/>
                <a:cs typeface="Arial Unicode MS" charset="0"/>
              </a:rPr>
              <a:t>Fisoterapia</a:t>
            </a:r>
            <a:r>
              <a:rPr lang="ca-ES" sz="1400" dirty="0">
                <a:solidFill>
                  <a:srgbClr val="000000"/>
                </a:solidFill>
                <a:latin typeface="+mn-lt"/>
                <a:cs typeface="Arial Unicode MS" charset="0"/>
              </a:rPr>
              <a:t> </a:t>
            </a:r>
            <a:r>
              <a:rPr lang="ca-ES" sz="1400" dirty="0" err="1">
                <a:solidFill>
                  <a:srgbClr val="000000"/>
                </a:solidFill>
                <a:latin typeface="+mn-lt"/>
                <a:cs typeface="Arial Unicode MS" charset="0"/>
              </a:rPr>
              <a:t>respiratoria</a:t>
            </a:r>
            <a:r>
              <a:rPr lang="ca-ES" sz="1400" dirty="0">
                <a:solidFill>
                  <a:srgbClr val="000000"/>
                </a:solidFill>
                <a:latin typeface="+mn-lt"/>
                <a:cs typeface="Arial Unicode MS" charset="0"/>
              </a:rPr>
              <a:t> (</a:t>
            </a:r>
            <a:r>
              <a:rPr lang="ca-ES" sz="1400" dirty="0" err="1">
                <a:solidFill>
                  <a:srgbClr val="000000"/>
                </a:solidFill>
                <a:latin typeface="+mn-lt"/>
                <a:cs typeface="Arial Unicode MS" charset="0"/>
              </a:rPr>
              <a:t>clapping</a:t>
            </a:r>
            <a:r>
              <a:rPr lang="ca-ES" sz="1400" dirty="0">
                <a:solidFill>
                  <a:srgbClr val="000000"/>
                </a:solidFill>
                <a:latin typeface="+mn-lt"/>
                <a:cs typeface="Arial Unicode MS" charset="0"/>
              </a:rPr>
              <a:t>), </a:t>
            </a:r>
            <a:r>
              <a:rPr lang="ca-ES" sz="1400" dirty="0" err="1" smtClean="0">
                <a:solidFill>
                  <a:srgbClr val="000000"/>
                </a:solidFill>
                <a:latin typeface="+mn-lt"/>
                <a:cs typeface="Arial Unicode MS" charset="0"/>
              </a:rPr>
              <a:t>hidratación</a:t>
            </a:r>
            <a:r>
              <a:rPr lang="ca-ES" sz="1400" dirty="0">
                <a:solidFill>
                  <a:srgbClr val="000000"/>
                </a:solidFill>
                <a:latin typeface="+mn-lt"/>
                <a:cs typeface="Arial Unicode MS" charset="0"/>
              </a:rPr>
              <a:t>.</a:t>
            </a:r>
            <a:endParaRPr lang="ca-ES" sz="14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1260475" y="1556792"/>
            <a:ext cx="1921679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4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CLASIFICACIÓN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4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Basada </a:t>
            </a:r>
            <a:r>
              <a:rPr lang="ca-ES" sz="1400" dirty="0">
                <a:solidFill>
                  <a:srgbClr val="000000"/>
                </a:solidFill>
                <a:latin typeface="+mn-lt"/>
                <a:cs typeface="Arial Unicode MS" charset="0"/>
              </a:rPr>
              <a:t>en FEV</a:t>
            </a:r>
            <a:r>
              <a:rPr lang="ca-ES" sz="1400" baseline="-33000" dirty="0">
                <a:solidFill>
                  <a:srgbClr val="000000"/>
                </a:solidFill>
                <a:latin typeface="+mn-lt"/>
                <a:cs typeface="Arial Unicode MS" charset="0"/>
              </a:rPr>
              <a:t>1</a:t>
            </a:r>
            <a:endParaRPr lang="ca-ES" sz="14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1439863" y="4323382"/>
            <a:ext cx="611857" cy="185738"/>
          </a:xfrm>
          <a:prstGeom prst="homePlate">
            <a:avLst>
              <a:gd name="adj" fmla="val 45918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ADULTO</a:t>
            </a:r>
            <a:endParaRPr lang="es-ES" sz="800" b="1" dirty="0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39" name="AutoShape 13"/>
          <p:cNvSpPr>
            <a:spLocks noChangeArrowheads="1"/>
          </p:cNvSpPr>
          <p:nvPr/>
        </p:nvSpPr>
        <p:spPr bwMode="auto">
          <a:xfrm>
            <a:off x="1449368" y="4581128"/>
            <a:ext cx="611857" cy="185738"/>
          </a:xfrm>
          <a:prstGeom prst="homePlate">
            <a:avLst>
              <a:gd name="adj" fmla="val 45918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PEDIATRÍA</a:t>
            </a:r>
          </a:p>
        </p:txBody>
      </p:sp>
      <p:sp>
        <p:nvSpPr>
          <p:cNvPr id="40" name="AutoShape 13"/>
          <p:cNvSpPr>
            <a:spLocks noChangeArrowheads="1"/>
          </p:cNvSpPr>
          <p:nvPr/>
        </p:nvSpPr>
        <p:spPr bwMode="auto">
          <a:xfrm>
            <a:off x="1475656" y="5373216"/>
            <a:ext cx="611857" cy="185738"/>
          </a:xfrm>
          <a:prstGeom prst="homePlate">
            <a:avLst>
              <a:gd name="adj" fmla="val 45918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ADULTO</a:t>
            </a:r>
            <a:endParaRPr lang="es-ES" sz="800" b="1" dirty="0">
              <a:solidFill>
                <a:srgbClr val="FFFFFF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>
            <a:off x="1485161" y="5619526"/>
            <a:ext cx="611857" cy="185738"/>
          </a:xfrm>
          <a:prstGeom prst="homePlate">
            <a:avLst>
              <a:gd name="adj" fmla="val 45918"/>
            </a:avLst>
          </a:prstGeom>
          <a:solidFill>
            <a:srgbClr val="E46C0A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8000" tIns="46800" rIns="18000" bIns="46800"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800" b="1" dirty="0" smtClean="0">
                <a:solidFill>
                  <a:srgbClr val="FFFFFF"/>
                </a:solidFill>
                <a:latin typeface="+mn-lt"/>
                <a:ea typeface="Lucida Sans Unicode" charset="0"/>
                <a:cs typeface="Lucida Sans Unicode" charset="0"/>
              </a:rPr>
              <a:t>PEDIATRÍA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3586425" y="1927631"/>
            <a:ext cx="4888212" cy="121181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Descompensación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en EPOC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grave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	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Insuficiencia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respiratoria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taquipnea (&gt;25 rpm)		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- 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uso de musculatura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accesoria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signos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de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insuf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. Cardíaca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derecha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	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Fiebre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&gt;38'5ºC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no control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posible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en domicilio	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comorbilidad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asociada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grave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disminución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nivel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de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conciencia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	- mala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evolución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en el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seguimiento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- descartar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otras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patologías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: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neumonía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,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neumotórax</a:t>
            </a:r>
            <a:r>
              <a:rPr lang="ca-ES" sz="1200" dirty="0">
                <a:solidFill>
                  <a:srgbClr val="000000"/>
                </a:solidFill>
                <a:cs typeface="Times New Roman" pitchFamily="16" charset="0"/>
              </a:rPr>
              <a:t>, TEP, </a:t>
            </a:r>
            <a:r>
              <a:rPr lang="ca-ES" sz="1200" dirty="0" err="1">
                <a:solidFill>
                  <a:srgbClr val="000000"/>
                </a:solidFill>
                <a:cs typeface="Times New Roman" pitchFamily="16" charset="0"/>
              </a:rPr>
              <a:t>neoplasia</a:t>
            </a: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, etc.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3586425" y="1461924"/>
            <a:ext cx="4843200" cy="3937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200" dirty="0" smtClean="0">
                <a:solidFill>
                  <a:srgbClr val="000000"/>
                </a:solidFill>
                <a:latin typeface="+mn-lt"/>
              </a:rPr>
              <a:t>CRITERIOS DE DERIVACIÓN HOSPITALARIA</a:t>
            </a:r>
            <a:endParaRPr lang="ca-ES" sz="12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1260474" y="3186906"/>
            <a:ext cx="7214163" cy="2325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EPOC </a:t>
            </a:r>
            <a:r>
              <a:rPr lang="ca-ES" sz="1200" dirty="0" err="1">
                <a:solidFill>
                  <a:srgbClr val="000000"/>
                </a:solidFill>
                <a:cs typeface="Arial Unicode MS" charset="0"/>
              </a:rPr>
              <a:t>leve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 o moderada, con &lt;4 </a:t>
            </a:r>
            <a:r>
              <a:rPr lang="ca-ES" sz="1200" dirty="0" err="1">
                <a:solidFill>
                  <a:srgbClr val="000000"/>
                </a:solidFill>
                <a:cs typeface="Arial Unicode MS" charset="0"/>
              </a:rPr>
              <a:t>exacerbaciones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/</a:t>
            </a:r>
            <a:r>
              <a:rPr lang="ca-ES" sz="1200" dirty="0" err="1">
                <a:solidFill>
                  <a:srgbClr val="000000"/>
                </a:solidFill>
                <a:cs typeface="Arial Unicode MS" charset="0"/>
              </a:rPr>
              <a:t>año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 y </a:t>
            </a:r>
            <a:r>
              <a:rPr lang="ca-ES" sz="1200" dirty="0" err="1">
                <a:solidFill>
                  <a:srgbClr val="000000"/>
                </a:solidFill>
                <a:cs typeface="Arial Unicode MS" charset="0"/>
              </a:rPr>
              <a:t>sin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200" dirty="0" err="1">
                <a:solidFill>
                  <a:srgbClr val="000000"/>
                </a:solidFill>
                <a:cs typeface="Arial Unicode MS" charset="0"/>
              </a:rPr>
              <a:t>comorbilidad</a:t>
            </a:r>
            <a:r>
              <a:rPr lang="ca-ES" sz="120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ca-ES" sz="1200" dirty="0" err="1" smtClean="0">
                <a:solidFill>
                  <a:srgbClr val="000000"/>
                </a:solidFill>
                <a:cs typeface="Arial Unicode MS" charset="0"/>
              </a:rPr>
              <a:t>grave</a:t>
            </a:r>
            <a:endParaRPr lang="ca-ES" sz="1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8101658" y="3598051"/>
            <a:ext cx="395411" cy="318755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wordArtVert" wrap="none"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DERIVACIÓN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1200" dirty="0" smtClean="0">
                <a:solidFill>
                  <a:srgbClr val="000000"/>
                </a:solidFill>
                <a:cs typeface="Times New Roman" pitchFamily="16" charset="0"/>
              </a:rPr>
              <a:t>HOSPITALARIA</a:t>
            </a:r>
            <a:endParaRPr lang="ca-ES" sz="1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2243815" y="3598051"/>
            <a:ext cx="1862982" cy="2325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2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LEVE</a:t>
            </a:r>
            <a:endParaRPr lang="ca-ES" sz="12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4216932" y="3588315"/>
            <a:ext cx="1795228" cy="2490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2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MODERADO</a:t>
            </a:r>
            <a:endParaRPr lang="ca-ES" sz="12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6124785" y="3573016"/>
            <a:ext cx="1862982" cy="264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9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CON SIGNOS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900" dirty="0" smtClean="0">
                <a:solidFill>
                  <a:srgbClr val="000000"/>
                </a:solidFill>
                <a:latin typeface="+mn-lt"/>
                <a:cs typeface="Arial Unicode MS" charset="0"/>
              </a:rPr>
              <a:t>INFECCIÓN BACTERIANA</a:t>
            </a:r>
            <a:endParaRPr lang="ca-ES" sz="900" dirty="0">
              <a:solidFill>
                <a:srgbClr val="000000"/>
              </a:solidFill>
              <a:latin typeface="+mn-lt"/>
              <a:cs typeface="Arial Unicode MS" charset="0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6156176" y="3889255"/>
            <a:ext cx="1800200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000" dirty="0" err="1">
                <a:solidFill>
                  <a:srgbClr val="000000"/>
                </a:solidFill>
                <a:latin typeface="+mn-lt"/>
              </a:rPr>
              <a:t>Amoxiclavulánico</a:t>
            </a:r>
            <a:endParaRPr lang="es-ES" sz="10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6156176" y="4363843"/>
            <a:ext cx="1800200" cy="4922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000" dirty="0">
                <a:solidFill>
                  <a:srgbClr val="000000"/>
                </a:solidFill>
                <a:latin typeface="+mn-lt"/>
              </a:rPr>
              <a:t>875/8h</a:t>
            </a:r>
            <a:endParaRPr lang="es-ES" sz="10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54" name="Rectangle 28"/>
          <p:cNvSpPr>
            <a:spLocks noChangeArrowheads="1"/>
          </p:cNvSpPr>
          <p:nvPr/>
        </p:nvSpPr>
        <p:spPr bwMode="auto">
          <a:xfrm>
            <a:off x="6156176" y="4977160"/>
            <a:ext cx="1795228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400" dirty="0" err="1">
                <a:solidFill>
                  <a:srgbClr val="000000"/>
                </a:solidFill>
                <a:latin typeface="+mn-lt"/>
              </a:rPr>
              <a:t>Levofloxacino</a:t>
            </a:r>
            <a:endParaRPr lang="es-ES" sz="14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>
            <a:off x="6156176" y="5483572"/>
            <a:ext cx="1795228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ca-ES" sz="1400" dirty="0">
                <a:solidFill>
                  <a:srgbClr val="000000"/>
                </a:solidFill>
                <a:latin typeface="+mn-lt"/>
              </a:rPr>
              <a:t>500 mg/</a:t>
            </a:r>
            <a:r>
              <a:rPr lang="ca-ES" sz="1400" dirty="0" err="1">
                <a:solidFill>
                  <a:srgbClr val="000000"/>
                </a:solidFill>
                <a:latin typeface="+mn-lt"/>
              </a:rPr>
              <a:t>día</a:t>
            </a:r>
            <a:r>
              <a:rPr lang="ca-E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1400" dirty="0">
                <a:solidFill>
                  <a:srgbClr val="000000"/>
                </a:solidFill>
                <a:latin typeface="+mn-lt"/>
                <a:cs typeface="Lucida Sans Unicode" charset="0"/>
              </a:rPr>
              <a:t>7</a:t>
            </a:r>
            <a:r>
              <a:rPr lang="es-ES" sz="1400" dirty="0" smtClean="0">
                <a:solidFill>
                  <a:srgbClr val="000000"/>
                </a:solidFill>
                <a:latin typeface="+mn-lt"/>
                <a:ea typeface="Lucida Sans Unicode" charset="0"/>
                <a:cs typeface="Lucida Sans Unicode" charset="0"/>
              </a:rPr>
              <a:t> </a:t>
            </a:r>
            <a:r>
              <a:rPr lang="es-ES" sz="1400" dirty="0" smtClean="0">
                <a:solidFill>
                  <a:srgbClr val="000000"/>
                </a:solidFill>
                <a:latin typeface="+mn-lt"/>
                <a:ea typeface="Lucida Sans Unicode" charset="0"/>
                <a:cs typeface="Lucida Sans Unicode" charset="0"/>
              </a:rPr>
              <a:t>días</a:t>
            </a:r>
            <a:endParaRPr lang="es-ES" sz="14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3203848" y="4347176"/>
            <a:ext cx="935559" cy="4922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ca-ES" sz="1100" dirty="0">
                <a:solidFill>
                  <a:srgbClr val="000000"/>
                </a:solidFill>
                <a:latin typeface="+mn-lt"/>
              </a:rPr>
              <a:t>2-4 </a:t>
            </a:r>
            <a:r>
              <a:rPr lang="ca-ES" sz="1100" dirty="0" err="1">
                <a:solidFill>
                  <a:srgbClr val="000000"/>
                </a:solidFill>
                <a:latin typeface="+mn-lt"/>
              </a:rPr>
              <a:t>inh</a:t>
            </a:r>
            <a:r>
              <a:rPr lang="ca-ES" sz="1100" dirty="0">
                <a:solidFill>
                  <a:srgbClr val="000000"/>
                </a:solidFill>
                <a:latin typeface="+mn-lt"/>
              </a:rPr>
              <a:t>/4-6h</a:t>
            </a:r>
            <a:endParaRPr lang="es-ES" sz="11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203849" y="3872588"/>
            <a:ext cx="929036" cy="3937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s-ES" sz="1200" dirty="0" err="1" smtClean="0">
                <a:solidFill>
                  <a:srgbClr val="000000"/>
                </a:solidFill>
                <a:latin typeface="+mn-lt"/>
                <a:ea typeface="Lucida Sans Unicode" charset="0"/>
                <a:cs typeface="Lucida Sans Unicode" charset="0"/>
              </a:rPr>
              <a:t>Ipratropio</a:t>
            </a:r>
            <a:endParaRPr lang="es-ES" sz="1200" dirty="0">
              <a:solidFill>
                <a:srgbClr val="000000"/>
              </a:solidFill>
              <a:latin typeface="+mn-lt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34515</TotalTime>
  <Words>143</Words>
  <Application>Microsoft Office PowerPoint</Application>
  <PresentationFormat>Presentación en pantalla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Xisco</dc:creator>
  <cp:lastModifiedBy>Angel</cp:lastModifiedBy>
  <cp:revision>5</cp:revision>
  <cp:lastPrinted>1601-01-01T00:00:00Z</cp:lastPrinted>
  <dcterms:created xsi:type="dcterms:W3CDTF">2012-04-19T17:38:29Z</dcterms:created>
  <dcterms:modified xsi:type="dcterms:W3CDTF">2013-01-30T18:11:49Z</dcterms:modified>
</cp:coreProperties>
</file>